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331" r:id="rId4"/>
    <p:sldId id="282" r:id="rId5"/>
    <p:sldId id="298" r:id="rId6"/>
    <p:sldId id="326" r:id="rId7"/>
    <p:sldId id="332" r:id="rId8"/>
    <p:sldId id="333" r:id="rId9"/>
    <p:sldId id="334" r:id="rId10"/>
    <p:sldId id="335" r:id="rId11"/>
    <p:sldId id="336" r:id="rId12"/>
    <p:sldId id="33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Tate" initials="AT" lastIdx="2" clrIdx="0">
    <p:extLst>
      <p:ext uri="{19B8F6BF-5375-455C-9EA6-DF929625EA0E}">
        <p15:presenceInfo xmlns:p15="http://schemas.microsoft.com/office/powerpoint/2012/main" userId="S::atate@hrtransit.org::d22f08a5-b7d2-4245-a403-f22e6d65ea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391"/>
    <a:srgbClr val="2F4486"/>
    <a:srgbClr val="293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2" autoAdjust="0"/>
    <p:restoredTop sz="93792" autoAdjust="0"/>
  </p:normalViewPr>
  <p:slideViewPr>
    <p:cSldViewPr snapToGrid="0" snapToObjects="1">
      <p:cViewPr varScale="1">
        <p:scale>
          <a:sx n="114" d="100"/>
          <a:sy n="114" d="100"/>
        </p:scale>
        <p:origin x="19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A9C33B-0CBD-4186-83A9-272FAC397C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929"/>
          </a:xfrm>
          <a:prstGeom prst="rect">
            <a:avLst/>
          </a:prstGeom>
        </p:spPr>
        <p:txBody>
          <a:bodyPr vert="horz" lIns="90462" tIns="45231" rIns="90462" bIns="4523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3DE674-5343-4EBF-8D8C-5BFFFADB44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929"/>
          </a:xfrm>
          <a:prstGeom prst="rect">
            <a:avLst/>
          </a:prstGeom>
        </p:spPr>
        <p:txBody>
          <a:bodyPr vert="horz" lIns="90462" tIns="45231" rIns="90462" bIns="45231" rtlCol="0"/>
          <a:lstStyle>
            <a:lvl1pPr algn="r">
              <a:defRPr sz="1200"/>
            </a:lvl1pPr>
          </a:lstStyle>
          <a:p>
            <a:fld id="{6F783EAD-6B61-494E-A450-CCB8CE1659AA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B93A3-4822-4218-B92C-2255BA0C0A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071"/>
            <a:ext cx="2971800" cy="458929"/>
          </a:xfrm>
          <a:prstGeom prst="rect">
            <a:avLst/>
          </a:prstGeom>
        </p:spPr>
        <p:txBody>
          <a:bodyPr vert="horz" lIns="90462" tIns="45231" rIns="90462" bIns="4523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043DE8-FB62-4B79-AB62-26699B3810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071"/>
            <a:ext cx="2971800" cy="458929"/>
          </a:xfrm>
          <a:prstGeom prst="rect">
            <a:avLst/>
          </a:prstGeom>
        </p:spPr>
        <p:txBody>
          <a:bodyPr vert="horz" lIns="90462" tIns="45231" rIns="90462" bIns="45231" rtlCol="0" anchor="b"/>
          <a:lstStyle>
            <a:lvl1pPr algn="r">
              <a:defRPr sz="1200"/>
            </a:lvl1pPr>
          </a:lstStyle>
          <a:p>
            <a:fld id="{359DAC37-A389-48DA-AF68-D01E208F49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38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0440" tIns="45221" rIns="90440" bIns="4522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0440" tIns="45221" rIns="90440" bIns="45221" rtlCol="0"/>
          <a:lstStyle>
            <a:lvl1pPr algn="r">
              <a:defRPr sz="1200"/>
            </a:lvl1pPr>
          </a:lstStyle>
          <a:p>
            <a:fld id="{FDF80986-9F3C-4228-BE48-58877A089590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0" tIns="45221" rIns="90440" bIns="4522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0440" tIns="45221" rIns="90440" bIns="452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0440" tIns="45221" rIns="90440" bIns="4522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0440" tIns="45221" rIns="90440" bIns="45221" rtlCol="0" anchor="b"/>
          <a:lstStyle>
            <a:lvl1pPr algn="r">
              <a:defRPr sz="1200"/>
            </a:lvl1pPr>
          </a:lstStyle>
          <a:p>
            <a:fld id="{FB89EE63-9925-4D5D-9D23-786E7D41EA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18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EE63-9925-4D5D-9D23-786E7D41EA3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5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EE63-9925-4D5D-9D23-786E7D41EA3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93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9EE63-9925-4D5D-9D23-786E7D41EA3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46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9EE63-9925-4D5D-9D23-786E7D41EA3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83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9EE63-9925-4D5D-9D23-786E7D41EA3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33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9EE63-9925-4D5D-9D23-786E7D41EA3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08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9EE63-9925-4D5D-9D23-786E7D41EA3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501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9EE63-9925-4D5D-9D23-786E7D41EA3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253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9EE63-9925-4D5D-9D23-786E7D41EA3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21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5616-1B77-4F4A-8225-BB9DAED47DFB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ED5-0191-644D-850B-545DBE887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2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AC75-1763-4667-921A-F605249C93F9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F67-2C4A-4947-A539-C08817F494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4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718C-D1B4-4A4B-8DA5-EB7A683D774A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F67-2C4A-4947-A539-C08817F494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8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75F-E1F3-4D37-A0DC-1B29410C5803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F67-2C4A-4947-A539-C08817F494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8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9DF7-6750-4DF5-92D6-C76177D80118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F67-2C4A-4947-A539-C08817F494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4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5457-03BE-4384-B80B-C1DA498BB615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F67-2C4A-4947-A539-C08817F494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5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89D9-1B61-406D-A228-E249E1CC4028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F67-2C4A-4947-A539-C08817F494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56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B24C-B1B4-4D0E-A458-64C87C4C01D5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F67-2C4A-4947-A539-C08817F494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7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D6E4-809B-4D37-B449-29625BA4B2BE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F67-2C4A-4947-A539-C08817F494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95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AF1D-86E9-4231-8537-D87E34882ED0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ED5-0191-644D-850B-545DBE887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3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2754-987B-4ADF-B2D6-005795099DCB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F67-2C4A-4947-A539-C08817F494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5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34CCB-4B18-4B29-A182-3C9E7C1C0CDA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A8F67-2C4A-4947-A539-C08817F494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6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71600" y="3118225"/>
            <a:ext cx="7772400" cy="2080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July 2023</a:t>
            </a:r>
          </a:p>
          <a:p>
            <a:pPr algn="l"/>
            <a:r>
              <a:rPr lang="en-US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Fiscal Year 2024</a:t>
            </a:r>
          </a:p>
          <a:p>
            <a:pPr algn="l"/>
            <a:r>
              <a:rPr lang="en-US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Financial Report</a:t>
            </a:r>
            <a:endParaRPr lang="en-US" b="1" spc="-1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2229D-E9CC-4C43-9293-51C36C24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ED5-0191-644D-850B-545DBE887B1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B7A9F1-76D8-41B4-9BB3-528378450513}"/>
              </a:ext>
            </a:extLst>
          </p:cNvPr>
          <p:cNvSpPr/>
          <p:nvPr/>
        </p:nvSpPr>
        <p:spPr>
          <a:xfrm>
            <a:off x="4460360" y="1776104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Draft Financial Statement</a:t>
            </a:r>
          </a:p>
        </p:txBody>
      </p:sp>
    </p:spTree>
    <p:extLst>
      <p:ext uri="{BB962C8B-B14F-4D97-AF65-F5344CB8AC3E}">
        <p14:creationId xmlns:p14="http://schemas.microsoft.com/office/powerpoint/2010/main" val="20318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51461"/>
            <a:ext cx="9144000" cy="52578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LOCALITY RECONCILIATION			                        July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5196E0-E8C8-47C7-8366-87AC80BB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CB2ED5-0191-644D-850B-545DBE887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76FDB-856C-4AD2-9D76-BAB3D0075C6F}"/>
              </a:ext>
            </a:extLst>
          </p:cNvPr>
          <p:cNvSpPr/>
          <p:nvPr/>
        </p:nvSpPr>
        <p:spPr>
          <a:xfrm>
            <a:off x="5103721" y="6065025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Draft Financial Statement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E544FD-C297-4347-A775-63F77117F011}"/>
              </a:ext>
            </a:extLst>
          </p:cNvPr>
          <p:cNvSpPr txBox="1"/>
          <p:nvPr/>
        </p:nvSpPr>
        <p:spPr>
          <a:xfrm>
            <a:off x="125878" y="5788432"/>
            <a:ext cx="88922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Includes year-to-date estimated farebox surplus credit and/or service reliability credit, where applicable.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12E7A2-95B7-BCAE-EA10-099C7799B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975" y="949325"/>
            <a:ext cx="7604592" cy="418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73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51461"/>
            <a:ext cx="9144000" cy="52578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LOCALITY RECONCILIATION			                        July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5196E0-E8C8-47C7-8366-87AC80BB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CB2ED5-0191-644D-850B-545DBE887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76FDB-856C-4AD2-9D76-BAB3D0075C6F}"/>
              </a:ext>
            </a:extLst>
          </p:cNvPr>
          <p:cNvSpPr/>
          <p:nvPr/>
        </p:nvSpPr>
        <p:spPr>
          <a:xfrm>
            <a:off x="5103721" y="6065025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Draft Financial Statement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E544FD-C297-4347-A775-63F77117F011}"/>
              </a:ext>
            </a:extLst>
          </p:cNvPr>
          <p:cNvSpPr txBox="1"/>
          <p:nvPr/>
        </p:nvSpPr>
        <p:spPr>
          <a:xfrm>
            <a:off x="125878" y="5788432"/>
            <a:ext cx="88922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Includes year-to-date estimated farebox surplus credit and/or service reliability credit, where applicable.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1B5F22-2840-DE40-3FDD-1FDC82DA9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525" y="850749"/>
            <a:ext cx="7346950" cy="439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9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51461"/>
            <a:ext cx="9144000" cy="52578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LOCALITY RECONCILIATION			                        July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5196E0-E8C8-47C7-8366-87AC80BB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CB2ED5-0191-644D-850B-545DBE887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76FDB-856C-4AD2-9D76-BAB3D0075C6F}"/>
              </a:ext>
            </a:extLst>
          </p:cNvPr>
          <p:cNvSpPr/>
          <p:nvPr/>
        </p:nvSpPr>
        <p:spPr>
          <a:xfrm>
            <a:off x="5103721" y="6065025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Draft Financial Statement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E544FD-C297-4347-A775-63F77117F011}"/>
              </a:ext>
            </a:extLst>
          </p:cNvPr>
          <p:cNvSpPr txBox="1"/>
          <p:nvPr/>
        </p:nvSpPr>
        <p:spPr>
          <a:xfrm>
            <a:off x="125878" y="5788432"/>
            <a:ext cx="88922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Includes year-to-date estimated farebox surplus credit and/or service reliability credit, where applicable.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2AFCD5-DF9C-25A4-DC28-ADF2DAD352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559" y="1098938"/>
            <a:ext cx="7396880" cy="407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0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51460"/>
            <a:ext cx="9144000" cy="4371927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OPERATING FINANCIAL STATEMENTS</a:t>
            </a:r>
            <a:r>
              <a:rPr lang="en-US" sz="11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                  July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9454FD-B15C-4364-9477-68B270A6F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ED5-0191-644D-850B-545DBE887B1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2B5170-B8F3-450E-A1FC-238CBBDBAAE0}"/>
              </a:ext>
            </a:extLst>
          </p:cNvPr>
          <p:cNvSpPr/>
          <p:nvPr/>
        </p:nvSpPr>
        <p:spPr>
          <a:xfrm>
            <a:off x="5084764" y="6536809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Draft Financial Statement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82571-8093-4832-AD91-D2B364383C4C}"/>
              </a:ext>
            </a:extLst>
          </p:cNvPr>
          <p:cNvSpPr txBox="1"/>
          <p:nvPr/>
        </p:nvSpPr>
        <p:spPr>
          <a:xfrm>
            <a:off x="0" y="5690852"/>
            <a:ext cx="8229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Line of Credit balance as of August 17, 2023, is $3,262,485.02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CC314E-2AAA-3912-6CCD-7DA831F526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64066"/>
            <a:ext cx="9144000" cy="467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51460"/>
            <a:ext cx="9144000" cy="4371927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OPERATING FINANCIAL STATEMENTS</a:t>
            </a:r>
            <a:r>
              <a:rPr lang="en-US" sz="11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                 July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9454FD-B15C-4364-9477-68B270A6F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ED5-0191-644D-850B-545DBE887B1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2B5170-B8F3-450E-A1FC-238CBBDBAAE0}"/>
              </a:ext>
            </a:extLst>
          </p:cNvPr>
          <p:cNvSpPr/>
          <p:nvPr/>
        </p:nvSpPr>
        <p:spPr>
          <a:xfrm>
            <a:off x="5084764" y="6536809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Draft Financial Statement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5CFA43-25AB-149B-940F-84695106FC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08683"/>
            <a:ext cx="9144000" cy="366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9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51461"/>
            <a:ext cx="9144000" cy="474403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OPERATING FINANCIAL STATEMENTS</a:t>
            </a:r>
            <a:r>
              <a:rPr lang="en-US" sz="1100" b="1" dirty="0">
                <a:solidFill>
                  <a:srgbClr val="FF0000"/>
                </a:solidFill>
                <a:latin typeface="Arial"/>
                <a:cs typeface="Arial"/>
              </a:rPr>
              <a:t>	                                        </a:t>
            </a:r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July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7D0FC7-25F2-479C-98FA-188A110BB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ED5-0191-644D-850B-545DBE887B1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44D997-EAEC-4D45-855F-E5B7F683FB6F}"/>
              </a:ext>
            </a:extLst>
          </p:cNvPr>
          <p:cNvSpPr/>
          <p:nvPr/>
        </p:nvSpPr>
        <p:spPr>
          <a:xfrm>
            <a:off x="5071702" y="6454064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Draft Financial Statement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6EA6FE-F640-00EE-5654-E3C798A0CF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56" y="706306"/>
            <a:ext cx="8883941" cy="25583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E6A6ED-0A21-6AE9-7CE8-811DE69C30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15" y="3264673"/>
            <a:ext cx="8607104" cy="28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3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51461"/>
            <a:ext cx="9144000" cy="52578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OPERATING CROSSWALK 				</a:t>
            </a:r>
            <a:r>
              <a:rPr lang="en-US" sz="1100" b="1" dirty="0">
                <a:solidFill>
                  <a:srgbClr val="FF0000"/>
                </a:solidFill>
                <a:latin typeface="Arial"/>
                <a:cs typeface="Arial"/>
              </a:rPr>
              <a:t>     </a:t>
            </a:r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				July 2023</a:t>
            </a:r>
          </a:p>
          <a:p>
            <a:pPr algn="l"/>
            <a:endParaRPr lang="en-US" sz="2400" b="1" dirty="0">
              <a:solidFill>
                <a:srgbClr val="455391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9FA9F6-332F-4FBC-B4FF-321B5392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ED5-0191-644D-850B-545DBE887B1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704BCE-7D9C-4363-8DD2-6BE279B26798}"/>
              </a:ext>
            </a:extLst>
          </p:cNvPr>
          <p:cNvSpPr/>
          <p:nvPr/>
        </p:nvSpPr>
        <p:spPr>
          <a:xfrm>
            <a:off x="5244832" y="6075200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Draft Financial Statement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D8CADF-6017-425F-8B68-59D6EDD4E2DC}"/>
              </a:ext>
            </a:extLst>
          </p:cNvPr>
          <p:cNvSpPr txBox="1"/>
          <p:nvPr/>
        </p:nvSpPr>
        <p:spPr>
          <a:xfrm>
            <a:off x="0" y="5725057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Hampton Roads Regional Transit Funding for 757 Express and 15-minute increment.</a:t>
            </a:r>
          </a:p>
          <a:p>
            <a:pPr marL="228600" indent="-228600">
              <a:buAutoNum type="arabicPeriod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Includes year-to-date estimated farebox surplus credit and/or service reliability credit, where applicable.</a:t>
            </a: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E7510F-1286-3C7D-3C91-4DFB1B3D21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137" y="772027"/>
            <a:ext cx="7451725" cy="487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48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51461"/>
            <a:ext cx="9144000" cy="52578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LOCALITY RECONCILIATION			                        July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5196E0-E8C8-47C7-8366-87AC80BB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CB2ED5-0191-644D-850B-545DBE887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76FDB-856C-4AD2-9D76-BAB3D0075C6F}"/>
              </a:ext>
            </a:extLst>
          </p:cNvPr>
          <p:cNvSpPr/>
          <p:nvPr/>
        </p:nvSpPr>
        <p:spPr>
          <a:xfrm>
            <a:off x="5103721" y="6065025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Draft Financial Statement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E544FD-C297-4347-A775-63F77117F011}"/>
              </a:ext>
            </a:extLst>
          </p:cNvPr>
          <p:cNvSpPr txBox="1"/>
          <p:nvPr/>
        </p:nvSpPr>
        <p:spPr>
          <a:xfrm>
            <a:off x="125878" y="5788432"/>
            <a:ext cx="88922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Includes year-to-date estimated farebox surplus credit and/or service reliability credit, where applicable.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A9D477-B76F-0D74-70D9-47D0B4D87F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400" y="932589"/>
            <a:ext cx="7423150" cy="400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27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51461"/>
            <a:ext cx="9144000" cy="52578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LOCALITY RECONCILIATION			                        July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5196E0-E8C8-47C7-8366-87AC80BB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CB2ED5-0191-644D-850B-545DBE887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76FDB-856C-4AD2-9D76-BAB3D0075C6F}"/>
              </a:ext>
            </a:extLst>
          </p:cNvPr>
          <p:cNvSpPr/>
          <p:nvPr/>
        </p:nvSpPr>
        <p:spPr>
          <a:xfrm>
            <a:off x="5103721" y="6065025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Draft Financial Statement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E544FD-C297-4347-A775-63F77117F011}"/>
              </a:ext>
            </a:extLst>
          </p:cNvPr>
          <p:cNvSpPr txBox="1"/>
          <p:nvPr/>
        </p:nvSpPr>
        <p:spPr>
          <a:xfrm>
            <a:off x="125878" y="5788432"/>
            <a:ext cx="88922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Includes year-to-date estimated farebox surplus credit and/or service reliability credit, where applicable.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78332F-7305-AE92-F99A-17BE027EB3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024" y="939799"/>
            <a:ext cx="7390371" cy="423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53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51461"/>
            <a:ext cx="9144000" cy="52578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LOCALITY RECONCILIATION			                        July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5196E0-E8C8-47C7-8366-87AC80BB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CB2ED5-0191-644D-850B-545DBE887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76FDB-856C-4AD2-9D76-BAB3D0075C6F}"/>
              </a:ext>
            </a:extLst>
          </p:cNvPr>
          <p:cNvSpPr/>
          <p:nvPr/>
        </p:nvSpPr>
        <p:spPr>
          <a:xfrm>
            <a:off x="5103721" y="6065025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Draft Financial Statement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E544FD-C297-4347-A775-63F77117F011}"/>
              </a:ext>
            </a:extLst>
          </p:cNvPr>
          <p:cNvSpPr txBox="1"/>
          <p:nvPr/>
        </p:nvSpPr>
        <p:spPr>
          <a:xfrm>
            <a:off x="125878" y="5788432"/>
            <a:ext cx="88922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Includes year-to-date estimated farebox surplus credit and/or service reliability credit, where applicable.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2E9575-1D35-D3C6-3CB4-805DF091BC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047" y="901700"/>
            <a:ext cx="7384453" cy="422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7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51461"/>
            <a:ext cx="9144000" cy="52578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455391"/>
                </a:solidFill>
                <a:latin typeface="Arial"/>
                <a:cs typeface="Arial"/>
              </a:rPr>
              <a:t>LOCALITY RECONCILIATION			                        July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5196E0-E8C8-47C7-8366-87AC80BB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CB2ED5-0191-644D-850B-545DBE887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76FDB-856C-4AD2-9D76-BAB3D0075C6F}"/>
              </a:ext>
            </a:extLst>
          </p:cNvPr>
          <p:cNvSpPr/>
          <p:nvPr/>
        </p:nvSpPr>
        <p:spPr>
          <a:xfrm>
            <a:off x="5103721" y="6065025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Draft Financial Statement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E544FD-C297-4347-A775-63F77117F011}"/>
              </a:ext>
            </a:extLst>
          </p:cNvPr>
          <p:cNvSpPr txBox="1"/>
          <p:nvPr/>
        </p:nvSpPr>
        <p:spPr>
          <a:xfrm>
            <a:off x="125878" y="5788432"/>
            <a:ext cx="88922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Includes year-to-date estimated farebox surplus credit and/or service reliability credit, where applicable.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5A9EB8-E60C-15E8-7965-9703E7FA73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437" y="973316"/>
            <a:ext cx="7477125" cy="414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3189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19806</TotalTime>
  <Words>308</Words>
  <Application>Microsoft Office PowerPoint</Application>
  <PresentationFormat>On-screen Show (4:3)</PresentationFormat>
  <Paragraphs>57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Franklin Gothic Book</vt:lpstr>
      <vt:lpstr>Franklin Gothic Medium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Hampton Roads Transit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Title Goes Here</dc:title>
  <dc:creator>Chris Pfaffinger</dc:creator>
  <cp:lastModifiedBy>Adrian Tate</cp:lastModifiedBy>
  <cp:revision>1518</cp:revision>
  <cp:lastPrinted>2020-07-16T13:57:01Z</cp:lastPrinted>
  <dcterms:created xsi:type="dcterms:W3CDTF">2015-08-21T12:55:03Z</dcterms:created>
  <dcterms:modified xsi:type="dcterms:W3CDTF">2023-08-18T18:29:39Z</dcterms:modified>
</cp:coreProperties>
</file>